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8"/>
  </p:notesMasterIdLst>
  <p:sldIdLst>
    <p:sldId id="323" r:id="rId3"/>
    <p:sldId id="296" r:id="rId4"/>
    <p:sldId id="273" r:id="rId5"/>
    <p:sldId id="274" r:id="rId6"/>
    <p:sldId id="275" r:id="rId7"/>
    <p:sldId id="276" r:id="rId8"/>
    <p:sldId id="277" r:id="rId9"/>
    <p:sldId id="278" r:id="rId10"/>
    <p:sldId id="297" r:id="rId11"/>
    <p:sldId id="279" r:id="rId12"/>
    <p:sldId id="298" r:id="rId13"/>
    <p:sldId id="299" r:id="rId14"/>
    <p:sldId id="300" r:id="rId15"/>
    <p:sldId id="283" r:id="rId16"/>
    <p:sldId id="301" r:id="rId17"/>
    <p:sldId id="312" r:id="rId18"/>
    <p:sldId id="302" r:id="rId19"/>
    <p:sldId id="313" r:id="rId20"/>
    <p:sldId id="303" r:id="rId21"/>
    <p:sldId id="314" r:id="rId22"/>
    <p:sldId id="304" r:id="rId23"/>
    <p:sldId id="315" r:id="rId24"/>
    <p:sldId id="305" r:id="rId25"/>
    <p:sldId id="316" r:id="rId26"/>
    <p:sldId id="306" r:id="rId27"/>
    <p:sldId id="317" r:id="rId28"/>
    <p:sldId id="307" r:id="rId29"/>
    <p:sldId id="318" r:id="rId30"/>
    <p:sldId id="308" r:id="rId31"/>
    <p:sldId id="319" r:id="rId32"/>
    <p:sldId id="309" r:id="rId33"/>
    <p:sldId id="321" r:id="rId34"/>
    <p:sldId id="310" r:id="rId35"/>
    <p:sldId id="322" r:id="rId36"/>
    <p:sldId id="293" r:id="rId3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0" autoAdjust="0"/>
    <p:restoredTop sz="94660"/>
  </p:normalViewPr>
  <p:slideViewPr>
    <p:cSldViewPr>
      <p:cViewPr varScale="1">
        <p:scale>
          <a:sx n="72" d="100"/>
          <a:sy n="72" d="100"/>
        </p:scale>
        <p:origin x="169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B843C-C72C-4723-8D0D-63DF77EFDA51}" type="datetimeFigureOut">
              <a:rPr lang="fr-FR" smtClean="0"/>
              <a:t>15/08/2021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D9CDA-5DAC-47F9-910B-0CE30B89E4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403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D4F0B-89BB-450B-A569-36F0997013B0}" type="slidenum">
              <a:rPr lang="fr-FR" smtClean="0">
                <a:solidFill>
                  <a:prstClr val="black"/>
                </a:solidFill>
              </a:rPr>
              <a:pPr/>
              <a:t>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24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5625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65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84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678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03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65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51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737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989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08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017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694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273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101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603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C6E7FC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C6E7FC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41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94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96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36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08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11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98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15/08/2021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>
                <a:solidFill>
                  <a:srgbClr val="073E87">
                    <a:shade val="90000"/>
                  </a:srgbClr>
                </a:solidFill>
              </a:rPr>
              <a:pPr/>
              <a:t>‹N°›</a:t>
            </a:fld>
            <a:endParaRPr lang="fr-FR">
              <a:solidFill>
                <a:srgbClr val="073E87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31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9EDC6-3288-4CDB-BB81-FB16D08C96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180C4-9F10-44FC-9B06-CCB0A23B367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370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Fonction exponentielle</a:t>
            </a:r>
            <a:br>
              <a:rPr lang="fr-FR" sz="8900" dirty="0"/>
            </a:br>
            <a:r>
              <a:rPr lang="fr-FR" dirty="0"/>
              <a:t>Série 5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8391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87624" y="2276872"/>
                <a:ext cx="7272808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−4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3600" b="0" i="0" smtClean="0">
                        <a:solidFill>
                          <a:schemeClr val="tx2"/>
                        </a:solidFill>
                        <a:latin typeface="Cambria Math"/>
                      </a:rPr>
                      <m:t>+1</m:t>
                    </m:r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276872"/>
                <a:ext cx="7272808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598" t="-9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547664" y="3576146"/>
                <a:ext cx="6043406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 </a:t>
                </a:r>
                <a14:m>
                  <m:oMath xmlns:m="http://schemas.openxmlformats.org/officeDocument/2006/math"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(</m:t>
                    </m:r>
                    <m:r>
                      <a:rPr lang="fr-FR" sz="4000" b="1" i="1" smtClean="0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fr-FR" sz="40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 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3576146"/>
                <a:ext cx="6043406" cy="1138773"/>
              </a:xfrm>
              <a:prstGeom prst="rect">
                <a:avLst/>
              </a:prstGeom>
              <a:blipFill rotWithShape="1">
                <a:blip r:embed="rId3"/>
                <a:stretch>
                  <a:fillRect l="-3633" t="-967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8379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547664" y="2276872"/>
                <a:ext cx="6408712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−2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276872"/>
                <a:ext cx="6408712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950" t="-9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385392" y="3595307"/>
                <a:ext cx="6445224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 </a:t>
                </a:r>
                <a14:m>
                  <m:oMath xmlns:m="http://schemas.openxmlformats.org/officeDocument/2006/math"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(−</m:t>
                    </m:r>
                    <m:r>
                      <a:rPr lang="fr-FR" sz="4000" b="1" i="1" smtClean="0">
                        <a:solidFill>
                          <a:schemeClr val="tx2"/>
                        </a:solidFill>
                        <a:latin typeface="Cambria Math"/>
                      </a:rPr>
                      <m:t>𝟏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fr-FR" sz="40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 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392" y="3595307"/>
                <a:ext cx="6445224" cy="1138773"/>
              </a:xfrm>
              <a:prstGeom prst="rect">
                <a:avLst/>
              </a:prstGeom>
              <a:blipFill rotWithShape="1">
                <a:blip r:embed="rId3"/>
                <a:stretch>
                  <a:fillRect l="-3308" t="-96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8374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43608" y="2276872"/>
                <a:ext cx="7200800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−2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+1</m:t>
                        </m:r>
                      </m:sup>
                    </m:sSup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276872"/>
                <a:ext cx="7200800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540" t="-9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467544" y="3595307"/>
                <a:ext cx="828092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le coefficient directeur de la tangente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0.</a:t>
                </a: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595307"/>
                <a:ext cx="8280920" cy="1200329"/>
              </a:xfrm>
              <a:prstGeom prst="rect">
                <a:avLst/>
              </a:prstGeom>
              <a:blipFill>
                <a:blip r:embed="rId3"/>
                <a:stretch>
                  <a:fillRect t="-8122" r="-957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279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547664" y="2276872"/>
                <a:ext cx="6696744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−3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+3</m:t>
                        </m:r>
                      </m:sup>
                    </m:sSup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276872"/>
                <a:ext cx="6696744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823" t="-9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467544" y="3595307"/>
                <a:ext cx="828092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une équation de la tangente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1.</a:t>
                </a: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595307"/>
                <a:ext cx="8280920" cy="1200329"/>
              </a:xfrm>
              <a:prstGeom prst="rect">
                <a:avLst/>
              </a:prstGeom>
              <a:blipFill>
                <a:blip r:embed="rId3"/>
                <a:stretch>
                  <a:fillRect t="-8122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529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7" name="Sous-titre 2"/>
          <p:cNvSpPr txBox="1">
            <a:spLocks/>
          </p:cNvSpPr>
          <p:nvPr/>
        </p:nvSpPr>
        <p:spPr>
          <a:xfrm>
            <a:off x="677744" y="4124672"/>
            <a:ext cx="7854696" cy="1752600"/>
          </a:xfrm>
          <a:prstGeom prst="rect">
            <a:avLst/>
          </a:prstGeom>
        </p:spPr>
        <p:txBody>
          <a:bodyPr vert="horz" lIns="0" rIns="18288" anchor="ctr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>
                <a:latin typeface="+mj-lt"/>
              </a:rPr>
              <a:t>IREM de Clermont-Ferrand</a:t>
            </a:r>
            <a:endParaRPr lang="fr-F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21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43608" y="2348880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 fontScale="925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900" i="1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9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90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9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9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9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9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900" i="1">
                        <a:solidFill>
                          <a:schemeClr val="tx2"/>
                        </a:solidFill>
                        <a:latin typeface="Cambria Math"/>
                      </a:rPr>
                      <m:t>=−</m:t>
                    </m:r>
                    <m:r>
                      <a:rPr lang="fr-FR" sz="3900" b="0" i="1" smtClean="0">
                        <a:solidFill>
                          <a:schemeClr val="tx2"/>
                        </a:solidFill>
                        <a:latin typeface="Cambria Math"/>
                      </a:rPr>
                      <m:t>3</m:t>
                    </m:r>
                    <m:sSup>
                      <m:sSupPr>
                        <m:ctrlP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39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39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3900" dirty="0">
                  <a:latin typeface="Cambria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348880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490" t="-6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336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43608" y="2348880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 fontScale="925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900" i="1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9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90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9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9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9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9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900" i="1">
                        <a:solidFill>
                          <a:schemeClr val="tx2"/>
                        </a:solidFill>
                        <a:latin typeface="Cambria Math"/>
                      </a:rPr>
                      <m:t>=−</m:t>
                    </m:r>
                    <m:r>
                      <a:rPr lang="fr-FR" sz="3900" b="0" i="1" smtClean="0">
                        <a:solidFill>
                          <a:schemeClr val="tx2"/>
                        </a:solidFill>
                        <a:latin typeface="Cambria Math"/>
                      </a:rPr>
                      <m:t>3</m:t>
                    </m:r>
                    <m:sSup>
                      <m:sSupPr>
                        <m:ctrlP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39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39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3900" dirty="0">
                  <a:latin typeface="Cambria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348880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490" t="-6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971600" y="3042215"/>
                <a:ext cx="77048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=−3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sup>
                    </m:sSup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+1</m:t>
                    </m:r>
                  </m:oMath>
                </a14:m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042215"/>
                <a:ext cx="7704856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2373" t="-6034" b="-301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5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1916832"/>
            <a:ext cx="7848872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11560" y="2316869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−2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𝑒</m:t>
                    </m:r>
                  </m:oMath>
                </a14:m>
                <a:r>
                  <a:rPr lang="fr-FR" sz="3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316869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580005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1916832"/>
            <a:ext cx="7848872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11560" y="2316869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−2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𝑒</m:t>
                    </m:r>
                  </m:oMath>
                </a14:m>
                <a:r>
                  <a:rPr lang="fr-FR" sz="3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316869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863080" y="3266051"/>
                <a:ext cx="8029400" cy="874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fr-FR" sz="36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den>
                        </m:f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sup>
                    </m:sSup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−6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²</m:t>
                    </m:r>
                  </m:oMath>
                </a14:m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080" y="3266051"/>
                <a:ext cx="8029400" cy="874663"/>
              </a:xfrm>
              <a:prstGeom prst="rect">
                <a:avLst/>
              </a:prstGeom>
              <a:blipFill rotWithShape="1">
                <a:blip r:embed="rId3"/>
                <a:stretch>
                  <a:fillRect l="-2354" b="-111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561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971600" y="2348880"/>
                <a:ext cx="7021288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sup>
                    </m:sSup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𝑡</m:t>
                    </m:r>
                  </m:oMath>
                </a14:m>
                <a:endParaRPr lang="fr-FR" sz="36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2348880"/>
                <a:ext cx="7021288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71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9370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2276872"/>
            <a:ext cx="8784976" cy="158417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fr-FR" b="1" i="1" dirty="0">
                <a:solidFill>
                  <a:schemeClr val="tx2"/>
                </a:solidFill>
                <a:latin typeface="Cambria" panose="02040503050406030204" pitchFamily="18" charset="0"/>
              </a:rPr>
              <a:t>f</a:t>
            </a:r>
            <a:r>
              <a:rPr lang="fr-FR" b="1" dirty="0">
                <a:solidFill>
                  <a:schemeClr val="tx2"/>
                </a:solidFill>
                <a:latin typeface="Cambria" panose="02040503050406030204" pitchFamily="18" charset="0"/>
              </a:rPr>
              <a:t> est une fonction définie et dérivable sur un intervalle donné.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fr-FR" b="1" dirty="0">
                <a:solidFill>
                  <a:schemeClr val="tx2"/>
                </a:solidFill>
                <a:latin typeface="Cambria" panose="02040503050406030204" pitchFamily="18" charset="0"/>
              </a:rPr>
              <a:t>Déterminer la fonction dérivée de </a:t>
            </a:r>
            <a:r>
              <a:rPr lang="fr-FR" b="1" i="1" dirty="0">
                <a:solidFill>
                  <a:schemeClr val="tx2"/>
                </a:solidFill>
                <a:latin typeface="Cambria" panose="02040503050406030204" pitchFamily="18" charset="0"/>
              </a:rPr>
              <a:t>f</a:t>
            </a:r>
            <a:r>
              <a:rPr lang="fr-FR" b="1" dirty="0">
                <a:solidFill>
                  <a:schemeClr val="tx2"/>
                </a:solidFill>
                <a:latin typeface="Cambria" panose="02040503050406030204" pitchFamily="18" charset="0"/>
              </a:rPr>
              <a:t>.</a:t>
            </a:r>
          </a:p>
          <a:p>
            <a:pPr marL="0" indent="0" algn="ctr">
              <a:buNone/>
            </a:pPr>
            <a:endParaRPr lang="fr-FR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1813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971600" y="2348880"/>
                <a:ext cx="7021288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sup>
                    </m:sSup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𝑡</m:t>
                    </m:r>
                  </m:oMath>
                </a14:m>
                <a:endParaRPr lang="fr-FR" sz="36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2348880"/>
                <a:ext cx="7021288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71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737828" y="3284984"/>
                <a:ext cx="748883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𝑡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sup>
                    </m:sSup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−1</m:t>
                    </m:r>
                  </m:oMath>
                </a14:m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828" y="3284984"/>
                <a:ext cx="7488832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2441" t="-6034" b="-301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63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95536" y="2351375"/>
                <a:ext cx="8748464" cy="1440160"/>
              </a:xfrm>
              <a:prstGeom prst="rect">
                <a:avLst/>
              </a:prstGeom>
            </p:spPr>
            <p:txBody>
              <a:bodyPr vert="horz">
                <a:normAutofit fontScale="47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7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7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7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7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7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7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3</m:t>
                    </m:r>
                    <m:sSup>
                      <m:sSupPr>
                        <m:ctrlP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𝑒𝑥</m:t>
                    </m:r>
                  </m:oMath>
                </a14:m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76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351375"/>
                <a:ext cx="8748464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79" t="-144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63674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95536" y="2351375"/>
                <a:ext cx="8748464" cy="1440160"/>
              </a:xfrm>
              <a:prstGeom prst="rect">
                <a:avLst/>
              </a:prstGeom>
            </p:spPr>
            <p:txBody>
              <a:bodyPr vert="horz">
                <a:normAutofit fontScale="47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7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7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7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7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7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7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3</m:t>
                    </m:r>
                    <m:sSup>
                      <m:sSupPr>
                        <m:ctrlP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𝑒𝑥</m:t>
                    </m:r>
                  </m:oMath>
                </a14:m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76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351375"/>
                <a:ext cx="8748464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79" t="-144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539552" y="3284984"/>
                <a:ext cx="8280920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endParaRPr lang="fr-FR" sz="36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sSup>
                      <m:sSupPr>
                        <m:ctrlP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6</m:t>
                        </m:r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sup>
                    </m:sSup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+</m:t>
                    </m:r>
                    <m:sSup>
                      <m:sSupPr>
                        <m:ctrlP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sup>
                    </m:sSup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+</m:t>
                    </m:r>
                    <m:r>
                      <a:rPr lang="fr-FR" sz="40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𝑒</m:t>
                    </m:r>
                  </m:oMath>
                </a14:m>
                <a:r>
                  <a:rPr lang="fr-FR" sz="40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</a:p>
              <a:p>
                <a:pPr algn="ctr"/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284984"/>
                <a:ext cx="8280920" cy="1938992"/>
              </a:xfrm>
              <a:prstGeom prst="rect">
                <a:avLst/>
              </a:prstGeom>
              <a:blipFill rotWithShape="1">
                <a:blip r:embed="rId3"/>
                <a:stretch>
                  <a:fillRect t="-47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657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79512" y="2348880"/>
                <a:ext cx="8784976" cy="1440160"/>
              </a:xfrm>
              <a:prstGeom prst="rect">
                <a:avLst/>
              </a:prstGeom>
            </p:spPr>
            <p:txBody>
              <a:bodyPr vert="horz">
                <a:normAutofit fontScale="3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111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f</a:t>
                </a:r>
                <a:r>
                  <a:rPr lang="fr-FR" sz="111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11100" dirty="0">
                    <a:solidFill>
                      <a:schemeClr val="tx2"/>
                    </a:solidFill>
                  </a:rPr>
                  <a:t>par  </a:t>
                </a:r>
                <a14:m>
                  <m:oMath xmlns:m="http://schemas.openxmlformats.org/officeDocument/2006/math"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111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−4</m:t>
                        </m:r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+3</m:t>
                        </m:r>
                      </m:sup>
                    </m:sSup>
                    <m:r>
                      <a:rPr lang="fr-FR" sz="111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1+ </m:t>
                        </m:r>
                        <m:f>
                          <m:fPr>
                            <m:ctrlPr>
                              <a:rPr lang="fr-FR" sz="111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111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fr-FR" sz="111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fr-FR" sz="111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111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348880"/>
                <a:ext cx="8784976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421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76064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79512" y="2348880"/>
                <a:ext cx="8784976" cy="1440160"/>
              </a:xfrm>
              <a:prstGeom prst="rect">
                <a:avLst/>
              </a:prstGeom>
            </p:spPr>
            <p:txBody>
              <a:bodyPr vert="horz">
                <a:normAutofit fontScale="3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111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f</a:t>
                </a:r>
                <a:r>
                  <a:rPr lang="fr-FR" sz="111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11100" dirty="0">
                    <a:solidFill>
                      <a:schemeClr val="tx2"/>
                    </a:solidFill>
                  </a:rPr>
                  <a:t>par  </a:t>
                </a:r>
                <a14:m>
                  <m:oMath xmlns:m="http://schemas.openxmlformats.org/officeDocument/2006/math"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111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−4</m:t>
                        </m:r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+3</m:t>
                        </m:r>
                      </m:sup>
                    </m:sSup>
                    <m:r>
                      <a:rPr lang="fr-FR" sz="111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1+ </m:t>
                        </m:r>
                        <m:f>
                          <m:fPr>
                            <m:ctrlPr>
                              <a:rPr lang="fr-FR" sz="111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111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fr-FR" sz="111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fr-FR" sz="111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111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348880"/>
                <a:ext cx="8784976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421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539552" y="3284984"/>
                <a:ext cx="8280920" cy="2475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3600" b="0" i="0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t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 </m:t>
                    </m:r>
                  </m:oMath>
                </a14:m>
                <a:endParaRPr lang="fr-FR" sz="36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0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40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40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0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  <m:r>
                        <a:rPr lang="fr-FR" sz="4000" i="1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fr-FR" sz="40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−4</m:t>
                          </m:r>
                          <m:r>
                            <a:rPr lang="fr-FR" sz="40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−4</m:t>
                          </m:r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+3</m:t>
                          </m:r>
                        </m:sup>
                      </m:sSup>
                      <m:r>
                        <a:rPr lang="fr-FR" sz="4000" i="1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sSup>
                        <m:sSupPr>
                          <m:ctrlPr>
                            <a:rPr lang="fr-FR" sz="40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f>
                            <m:fPr>
                              <m:ctrlP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40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1+</m:t>
                          </m:r>
                          <m:f>
                            <m:fPr>
                              <m:ctrlP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  <a:p>
                <a:pPr algn="ctr"/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284984"/>
                <a:ext cx="8280920" cy="2475934"/>
              </a:xfrm>
              <a:prstGeom prst="rect">
                <a:avLst/>
              </a:prstGeom>
              <a:blipFill rotWithShape="1">
                <a:blip r:embed="rId3"/>
                <a:stretch>
                  <a:fillRect t="-36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436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83568" y="2348880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3</m:t>
                            </m:r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sup>
                        </m:sSup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3600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200" dirty="0">
                    <a:solidFill>
                      <a:schemeClr val="tx2"/>
                    </a:solidFill>
                  </a:rPr>
                  <a:t> </a:t>
                </a:r>
                <a:endParaRPr lang="fr-FR" sz="32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348880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0700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83568" y="2348880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3</m:t>
                            </m:r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sup>
                        </m:sSup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3600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200" dirty="0">
                    <a:solidFill>
                      <a:schemeClr val="tx2"/>
                    </a:solidFill>
                  </a:rPr>
                  <a:t> </a:t>
                </a:r>
                <a:endParaRPr lang="fr-FR" sz="32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348880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539552" y="3284984"/>
                <a:ext cx="8280920" cy="18643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∈]0;+∞[, </m:t>
                    </m:r>
                  </m:oMath>
                </a14:m>
                <a:endParaRPr lang="fr-FR" sz="3600" b="0" i="1" dirty="0">
                  <a:solidFill>
                    <a:srgbClr val="00B050"/>
                  </a:solidFill>
                  <a:latin typeface="Cambria Math"/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0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40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p>
                          <m:r>
                            <a:rPr lang="fr-FR" sz="40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0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4000" i="1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fr-FR" sz="4000" i="1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−3</m:t>
                      </m:r>
                      <m:sSup>
                        <m:sSup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−3</m:t>
                          </m:r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sup>
                      </m:sSup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num>
                        <m:den>
                          <m:sSup>
                            <m:sSupPr>
                              <m:ctrlP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=−</m:t>
                      </m:r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3</m:t>
                          </m:r>
                        </m:num>
                        <m:den>
                          <m:sSup>
                            <m:sSupPr>
                              <m:ctrlP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  <m:r>
                        <a:rPr lang="fr-FR" sz="40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solidFill>
                                <a:srgbClr val="00B05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num>
                        <m:den>
                          <m:sSup>
                            <m:sSupPr>
                              <m:ctrlP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fr-FR" sz="40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fr-FR" sz="40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284984"/>
                <a:ext cx="8280920" cy="1864357"/>
              </a:xfrm>
              <a:prstGeom prst="rect">
                <a:avLst/>
              </a:prstGeom>
              <a:blipFill rotWithShape="1">
                <a:blip r:embed="rId3"/>
                <a:stretch>
                  <a:fillRect t="-490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630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87624" y="2276872"/>
                <a:ext cx="7272808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−4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3600" b="0" i="0" smtClean="0">
                        <a:solidFill>
                          <a:schemeClr val="tx2"/>
                        </a:solidFill>
                        <a:latin typeface="Cambria Math"/>
                      </a:rPr>
                      <m:t>+1</m:t>
                    </m:r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276872"/>
                <a:ext cx="7272808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598" t="-9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619672" y="2924944"/>
                <a:ext cx="6043406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 </a:t>
                </a:r>
                <a14:m>
                  <m:oMath xmlns:m="http://schemas.openxmlformats.org/officeDocument/2006/math"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(</m:t>
                    </m:r>
                    <m:r>
                      <a:rPr lang="fr-FR" sz="4000" b="1" i="1" smtClean="0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fr-FR" sz="40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 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2924944"/>
                <a:ext cx="6043406" cy="1138773"/>
              </a:xfrm>
              <a:prstGeom prst="rect">
                <a:avLst/>
              </a:prstGeom>
              <a:blipFill rotWithShape="1">
                <a:blip r:embed="rId3"/>
                <a:stretch>
                  <a:fillRect l="-3633" t="-96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14780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187624" y="2276872"/>
                <a:ext cx="7272808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−4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3600" b="0" i="0" smtClean="0">
                        <a:solidFill>
                          <a:schemeClr val="tx2"/>
                        </a:solidFill>
                        <a:latin typeface="Cambria Math"/>
                      </a:rPr>
                      <m:t>+1</m:t>
                    </m:r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276872"/>
                <a:ext cx="7272808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598" t="-9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619672" y="2924944"/>
                <a:ext cx="6043406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 </a:t>
                </a:r>
                <a14:m>
                  <m:oMath xmlns:m="http://schemas.openxmlformats.org/officeDocument/2006/math"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(</m:t>
                    </m:r>
                    <m:r>
                      <a:rPr lang="fr-FR" sz="4000" b="1" i="1" smtClean="0">
                        <a:solidFill>
                          <a:schemeClr val="tx2"/>
                        </a:solidFill>
                        <a:latin typeface="Cambria Math"/>
                      </a:rPr>
                      <m:t>𝟎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fr-FR" sz="40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 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2924944"/>
                <a:ext cx="6043406" cy="1138773"/>
              </a:xfrm>
              <a:prstGeom prst="rect">
                <a:avLst/>
              </a:prstGeom>
              <a:blipFill rotWithShape="1">
                <a:blip r:embed="rId3"/>
                <a:stretch>
                  <a:fillRect l="-3633" t="-96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07504" y="3622208"/>
                <a:ext cx="892899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0</m:t>
                          </m:r>
                        </m:e>
                      </m:d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=−3</m:t>
                      </m:r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3622208"/>
                <a:ext cx="8928992" cy="646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3752" y="4572635"/>
                <a:ext cx="9036496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 </m:t>
                    </m:r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−4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</a:p>
              <a:p>
                <a:pPr algn="ctr"/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donc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0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=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−4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2" y="4572635"/>
                <a:ext cx="9036496" cy="1200329"/>
              </a:xfrm>
              <a:prstGeom prst="rect">
                <a:avLst/>
              </a:prstGeom>
              <a:blipFill rotWithShape="1">
                <a:blip r:embed="rId5"/>
                <a:stretch>
                  <a:fillRect t="-7614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663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547664" y="2276872"/>
                <a:ext cx="6408712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−2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276872"/>
                <a:ext cx="6408712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950" t="-9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385392" y="2989506"/>
                <a:ext cx="6445224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 </a:t>
                </a:r>
                <a14:m>
                  <m:oMath xmlns:m="http://schemas.openxmlformats.org/officeDocument/2006/math"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(−</m:t>
                    </m:r>
                    <m:r>
                      <a:rPr lang="fr-FR" sz="4000" b="1" i="1" smtClean="0">
                        <a:solidFill>
                          <a:schemeClr val="tx2"/>
                        </a:solidFill>
                        <a:latin typeface="Cambria Math"/>
                      </a:rPr>
                      <m:t>𝟏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fr-FR" sz="40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 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392" y="2989506"/>
                <a:ext cx="6445224" cy="1138773"/>
              </a:xfrm>
              <a:prstGeom prst="rect">
                <a:avLst/>
              </a:prstGeom>
              <a:blipFill rotWithShape="1">
                <a:blip r:embed="rId3"/>
                <a:stretch>
                  <a:fillRect l="-3308" t="-96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3311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043608" y="2348880"/>
                <a:ext cx="7344816" cy="1440160"/>
              </a:xfrm>
              <a:prstGeom prst="rect">
                <a:avLst/>
              </a:prstGeom>
            </p:spPr>
            <p:txBody>
              <a:bodyPr vert="horz">
                <a:normAutofit fontScale="925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900" i="1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9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900" i="1" smtClean="0">
                        <a:solidFill>
                          <a:srgbClr val="073E87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9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900" i="1" smtClean="0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9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9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900" i="1">
                        <a:solidFill>
                          <a:schemeClr val="tx2"/>
                        </a:solidFill>
                        <a:latin typeface="Cambria Math"/>
                      </a:rPr>
                      <m:t>=−</m:t>
                    </m:r>
                    <m:r>
                      <a:rPr lang="fr-FR" sz="3900" b="0" i="1" smtClean="0">
                        <a:solidFill>
                          <a:schemeClr val="tx2"/>
                        </a:solidFill>
                        <a:latin typeface="Cambria Math"/>
                      </a:rPr>
                      <m:t>3</m:t>
                    </m:r>
                    <m:sSup>
                      <m:sSupPr>
                        <m:ctrlP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9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39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3900" i="1">
                        <a:solidFill>
                          <a:schemeClr val="tx2"/>
                        </a:solidFill>
                        <a:latin typeface="Cambria Math"/>
                      </a:rPr>
                      <m:t>𝑥</m:t>
                    </m:r>
                  </m:oMath>
                </a14:m>
                <a:endParaRPr lang="fr-FR" sz="3900" dirty="0">
                  <a:latin typeface="Cambria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348880"/>
                <a:ext cx="7344816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490" t="-6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17816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547664" y="2276872"/>
                <a:ext cx="6408712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−2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276872"/>
                <a:ext cx="6408712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950" t="-9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385392" y="2989506"/>
                <a:ext cx="6445224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4000" b="1" dirty="0">
                    <a:solidFill>
                      <a:schemeClr val="tx2"/>
                    </a:solidFill>
                  </a:rPr>
                  <a:t>Calculer  </a:t>
                </a:r>
                <a14:m>
                  <m:oMath xmlns:m="http://schemas.openxmlformats.org/officeDocument/2006/math"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𝒇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(−</m:t>
                    </m:r>
                    <m:r>
                      <a:rPr lang="fr-FR" sz="4000" b="1" i="1" smtClean="0">
                        <a:solidFill>
                          <a:schemeClr val="tx2"/>
                        </a:solidFill>
                        <a:latin typeface="Cambria Math"/>
                      </a:rPr>
                      <m:t>𝟏</m:t>
                    </m:r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fr-FR" sz="4000" b="1" dirty="0">
                    <a:solidFill>
                      <a:schemeClr val="tx2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fr-FR" sz="4000" b="1" i="1">
                            <a:solidFill>
                              <a:schemeClr val="tx2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40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fr-FR" sz="4000" b="1" i="1">
                        <a:solidFill>
                          <a:schemeClr val="tx2"/>
                        </a:solidFill>
                        <a:latin typeface="Cambria Math"/>
                      </a:rPr>
                      <m:t>. </m:t>
                    </m:r>
                  </m:oMath>
                </a14:m>
                <a:endParaRPr lang="fr-FR" sz="4000" b="1" dirty="0">
                  <a:solidFill>
                    <a:schemeClr val="tx2"/>
                  </a:solidFill>
                </a:endParaRPr>
              </a:p>
              <a:p>
                <a:endParaRPr lang="fr-FR" sz="28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392" y="2989506"/>
                <a:ext cx="6445224" cy="1138773"/>
              </a:xfrm>
              <a:prstGeom prst="rect">
                <a:avLst/>
              </a:prstGeom>
              <a:blipFill rotWithShape="1">
                <a:blip r:embed="rId3"/>
                <a:stretch>
                  <a:fillRect l="-3308" t="-962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107504" y="3622208"/>
                <a:ext cx="892899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−1</m:t>
                          </m:r>
                        </m:e>
                      </m:d>
                      <m:r>
                        <a:rPr lang="fr-FR" sz="36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𝑒</m:t>
                          </m:r>
                        </m:e>
                        <m:sup>
                          <m:r>
                            <a:rPr lang="fr-FR" sz="3600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3622208"/>
                <a:ext cx="8928992" cy="64633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3752" y="4572635"/>
                <a:ext cx="9036496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Pour tout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𝑥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 </m:t>
                    </m:r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−2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−2</m:t>
                        </m:r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</a:t>
                </a:r>
              </a:p>
              <a:p>
                <a:pPr algn="ctr"/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donc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=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−2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lang="fr-FR" sz="3600" dirty="0">
                  <a:solidFill>
                    <a:srgbClr val="00B050"/>
                  </a:solidFill>
                  <a:latin typeface="Cambria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2" y="4572635"/>
                <a:ext cx="9036496" cy="1200329"/>
              </a:xfrm>
              <a:prstGeom prst="rect">
                <a:avLst/>
              </a:prstGeom>
              <a:blipFill rotWithShape="1">
                <a:blip r:embed="rId5"/>
                <a:stretch>
                  <a:fillRect t="-7614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099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08" y="1611444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99592" y="1727684"/>
                <a:ext cx="7200800" cy="693204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−2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+1</m:t>
                        </m:r>
                      </m:sup>
                    </m:sSup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727684"/>
                <a:ext cx="7200800" cy="693204"/>
              </a:xfrm>
              <a:prstGeom prst="rect">
                <a:avLst/>
              </a:prstGeom>
              <a:blipFill rotWithShape="1">
                <a:blip r:embed="rId2"/>
                <a:stretch>
                  <a:fillRect l="-2625" t="-14912" b="-263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467544" y="2420888"/>
                <a:ext cx="828092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le coefficient directeur de la tangente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0.</a:t>
                </a: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420888"/>
                <a:ext cx="8280920" cy="1200329"/>
              </a:xfrm>
              <a:prstGeom prst="rect">
                <a:avLst/>
              </a:prstGeom>
              <a:blipFill>
                <a:blip r:embed="rId3"/>
                <a:stretch>
                  <a:fillRect t="-7614" r="-957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49401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08" y="1611444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899592" y="1727684"/>
                <a:ext cx="7200800" cy="693204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−2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+1</m:t>
                        </m:r>
                      </m:sup>
                    </m:sSup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727684"/>
                <a:ext cx="7200800" cy="693204"/>
              </a:xfrm>
              <a:prstGeom prst="rect">
                <a:avLst/>
              </a:prstGeom>
              <a:blipFill rotWithShape="1">
                <a:blip r:embed="rId2"/>
                <a:stretch>
                  <a:fillRect l="-2625" t="-14912" b="-263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467544" y="2420888"/>
                <a:ext cx="828092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Calculer le coefficient directeur de la tangente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0.</a:t>
                </a: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420888"/>
                <a:ext cx="8280920" cy="1200329"/>
              </a:xfrm>
              <a:prstGeom prst="rect">
                <a:avLst/>
              </a:prstGeom>
              <a:blipFill>
                <a:blip r:embed="rId3"/>
                <a:stretch>
                  <a:fillRect t="-7614" r="-957" b="-18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647564" y="3621217"/>
                <a:ext cx="77048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</a:rPr>
                  <a:t>    Le coefficient directeur est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0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564" y="3621217"/>
                <a:ext cx="7704856" cy="646331"/>
              </a:xfrm>
              <a:prstGeom prst="rect">
                <a:avLst/>
              </a:prstGeom>
              <a:blipFill>
                <a:blip r:embed="rId4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755576" y="4365104"/>
                <a:ext cx="759684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z="3600" dirty="0">
                    <a:solidFill>
                      <a:srgbClr val="00B050"/>
                    </a:solidFill>
                  </a:rPr>
                  <a:t> Pour tout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,  </m:t>
                    </m:r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 </m:t>
                    </m:r>
                    <m:sSup>
                      <m:sSup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−8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  <a:ea typeface="Cambria Math"/>
                          </a:rPr>
                          <m:t>+1</m:t>
                        </m:r>
                      </m:sup>
                    </m:sSup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4365104"/>
                <a:ext cx="7596844" cy="646331"/>
              </a:xfrm>
              <a:prstGeom prst="rect">
                <a:avLst/>
              </a:prstGeom>
              <a:blipFill>
                <a:blip r:embed="rId5"/>
                <a:stretch>
                  <a:fillRect t="-13208" b="-3584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611560" y="5138535"/>
                <a:ext cx="828092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   donc le coefficient directeur est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−8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𝑒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138535"/>
                <a:ext cx="8280920" cy="646331"/>
              </a:xfrm>
              <a:prstGeom prst="rect">
                <a:avLst/>
              </a:prstGeom>
              <a:blipFill>
                <a:blip r:embed="rId6"/>
                <a:stretch>
                  <a:fillRect t="-15094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209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572176" y="1628800"/>
                <a:ext cx="6696744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−3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+3</m:t>
                        </m:r>
                      </m:sup>
                    </m:sSup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2176" y="1628800"/>
                <a:ext cx="6696744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823" t="-9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467544" y="2393070"/>
                <a:ext cx="828092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une équation de la tangente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1.</a:t>
                </a: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393070"/>
                <a:ext cx="8280920" cy="1200329"/>
              </a:xfrm>
              <a:prstGeom prst="rect">
                <a:avLst/>
              </a:prstGeom>
              <a:blipFill>
                <a:blip r:embed="rId3"/>
                <a:stretch>
                  <a:fillRect t="-8163" b="-188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52725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35480"/>
            <a:ext cx="8928992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572176" y="1628800"/>
                <a:ext cx="6696744" cy="108012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−3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+3</m:t>
                        </m:r>
                      </m:sup>
                    </m:sSup>
                  </m:oMath>
                </a14:m>
                <a:endParaRPr lang="fr-FR" sz="36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2176" y="1628800"/>
                <a:ext cx="6696744" cy="1080120"/>
              </a:xfrm>
              <a:prstGeom prst="rect">
                <a:avLst/>
              </a:prstGeom>
              <a:blipFill rotWithShape="1">
                <a:blip r:embed="rId2"/>
                <a:stretch>
                  <a:fillRect l="-2823" t="-96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/>
              <p:cNvSpPr txBox="1"/>
              <p:nvPr/>
            </p:nvSpPr>
            <p:spPr>
              <a:xfrm>
                <a:off x="467544" y="2393070"/>
                <a:ext cx="828092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Déterminer une équation de la tangente à </a:t>
                </a:r>
                <a14:m>
                  <m:oMath xmlns:m="http://schemas.openxmlformats.org/officeDocument/2006/math">
                    <m:r>
                      <a:rPr lang="fr-FR" sz="3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36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au point d’abscisse 1.</a:t>
                </a:r>
              </a:p>
            </p:txBody>
          </p:sp>
        </mc:Choice>
        <mc:Fallback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393070"/>
                <a:ext cx="8280920" cy="1200329"/>
              </a:xfrm>
              <a:prstGeom prst="rect">
                <a:avLst/>
              </a:prstGeom>
              <a:blipFill>
                <a:blip r:embed="rId3"/>
                <a:stretch>
                  <a:fillRect t="-8163" b="-188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35496" y="3621217"/>
                <a:ext cx="9001000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400" dirty="0">
                    <a:solidFill>
                      <a:srgbClr val="00B050"/>
                    </a:solidFill>
                  </a:rPr>
                  <a:t>     Une équation est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𝑦</m:t>
                        </m:r>
                        <m: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  <m:d>
                      <m:dPr>
                        <m:ctrlP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fr-FR" sz="34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fr-FR" sz="3400" b="0" i="1" smtClean="0">
                        <a:solidFill>
                          <a:srgbClr val="00B050"/>
                        </a:solidFill>
                        <a:latin typeface="Cambria Math"/>
                      </a:rPr>
                      <m:t>+</m:t>
                    </m:r>
                    <m:r>
                      <a:rPr lang="fr-FR" sz="3400" b="0" i="1" smtClean="0">
                        <a:solidFill>
                          <a:srgbClr val="00B050"/>
                        </a:solidFill>
                        <a:latin typeface="Cambria Math"/>
                      </a:rPr>
                      <m:t>𝑓</m:t>
                    </m:r>
                    <m:r>
                      <a:rPr lang="fr-FR" sz="3400" b="0" i="1" smtClean="0">
                        <a:solidFill>
                          <a:srgbClr val="00B050"/>
                        </a:solidFill>
                        <a:latin typeface="Cambria Math"/>
                      </a:rPr>
                      <m:t>(1).</m:t>
                    </m:r>
                  </m:oMath>
                </a14:m>
                <a:r>
                  <a:rPr lang="fr-FR" sz="3400" dirty="0">
                    <a:solidFill>
                      <a:srgbClr val="00B05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3621217"/>
                <a:ext cx="9001000" cy="615553"/>
              </a:xfrm>
              <a:prstGeom prst="rect">
                <a:avLst/>
              </a:prstGeom>
              <a:blipFill>
                <a:blip r:embed="rId4"/>
                <a:stretch>
                  <a:fillRect t="-12871" b="-3564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35496" y="4437112"/>
                <a:ext cx="892899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=1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</a:rPr>
                  <a:t> et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𝑓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b="0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=−3</m:t>
                    </m:r>
                  </m:oMath>
                </a14:m>
                <a:endParaRPr lang="fr-FR" sz="3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4437112"/>
                <a:ext cx="8928992" cy="646331"/>
              </a:xfrm>
              <a:prstGeom prst="rect">
                <a:avLst/>
              </a:prstGeom>
              <a:blipFill rotWithShape="1">
                <a:blip r:embed="rId5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/>
              <p:cNvSpPr txBox="1"/>
              <p:nvPr/>
            </p:nvSpPr>
            <p:spPr>
              <a:xfrm>
                <a:off x="611560" y="5138535"/>
                <a:ext cx="828092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  donc une équation est  </a:t>
                </a:r>
                <a14:m>
                  <m:oMath xmlns:m="http://schemas.openxmlformats.org/officeDocument/2006/math"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𝑦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=−3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𝑥</m:t>
                    </m:r>
                    <m:r>
                      <a:rPr lang="fr-FR" sz="3600" b="0" i="1" smtClean="0">
                        <a:solidFill>
                          <a:srgbClr val="00B050"/>
                        </a:solidFill>
                        <a:latin typeface="Cambria Math"/>
                      </a:rPr>
                      <m:t>+4</m:t>
                    </m:r>
                  </m:oMath>
                </a14:m>
                <a:r>
                  <a:rPr lang="fr-FR" sz="3600" dirty="0">
                    <a:solidFill>
                      <a:srgbClr val="00B050"/>
                    </a:solidFill>
                    <a:latin typeface="Cambria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ZoneText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138535"/>
                <a:ext cx="8280920" cy="646331"/>
              </a:xfrm>
              <a:prstGeom prst="rect">
                <a:avLst/>
              </a:prstGeom>
              <a:blipFill>
                <a:blip r:embed="rId6"/>
                <a:stretch>
                  <a:fillRect t="-15094" b="-349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301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33400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48945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1916832"/>
            <a:ext cx="7848872" cy="1493520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11560" y="2316869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4</m:t>
                        </m:r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−2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𝑒</m:t>
                    </m:r>
                  </m:oMath>
                </a14:m>
                <a:r>
                  <a:rPr lang="fr-FR" sz="36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316869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5229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971600" y="2348880"/>
                <a:ext cx="7021288" cy="1440160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sup>
                    </m:sSup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𝑡</m:t>
                    </m:r>
                  </m:oMath>
                </a14:m>
                <a:endParaRPr lang="fr-FR" sz="36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2348880"/>
                <a:ext cx="7021288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71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4874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395536" y="2351375"/>
                <a:ext cx="8748464" cy="1440160"/>
              </a:xfrm>
              <a:prstGeom prst="rect">
                <a:avLst/>
              </a:prstGeom>
            </p:spPr>
            <p:txBody>
              <a:bodyPr vert="horz">
                <a:normAutofit fontScale="47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43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</a:t>
                </a:r>
                <a:r>
                  <a:rPr lang="fr-FR" sz="7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760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</m:oMath>
                </a14:m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7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7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7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7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3</m:t>
                    </m:r>
                    <m:sSup>
                      <m:sSupPr>
                        <m:ctrlP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7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r>
                      <a:rPr lang="fr-FR" sz="7600" b="0" i="1" smtClean="0">
                        <a:solidFill>
                          <a:schemeClr val="tx2"/>
                        </a:solidFill>
                        <a:latin typeface="Cambria Math"/>
                      </a:rPr>
                      <m:t>𝑒𝑥</m:t>
                    </m:r>
                  </m:oMath>
                </a14:m>
                <a:r>
                  <a:rPr lang="fr-FR" sz="7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76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351375"/>
                <a:ext cx="8748464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79" t="-144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228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179512" y="2348880"/>
                <a:ext cx="8784976" cy="1440160"/>
              </a:xfrm>
              <a:prstGeom prst="rect">
                <a:avLst/>
              </a:prstGeom>
            </p:spPr>
            <p:txBody>
              <a:bodyPr vert="horz">
                <a:normAutofit fontScale="32500" lnSpcReduction="20000"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111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  f</a:t>
                </a:r>
                <a:r>
                  <a:rPr lang="fr-FR" sz="111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ℝ</m:t>
                    </m:r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fr-FR" sz="11100" dirty="0">
                    <a:solidFill>
                      <a:schemeClr val="tx2"/>
                    </a:solidFill>
                  </a:rPr>
                  <a:t>par  </a:t>
                </a:r>
                <a14:m>
                  <m:oMath xmlns:m="http://schemas.openxmlformats.org/officeDocument/2006/math"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111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fr-FR" sz="111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−4</m:t>
                        </m:r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+3</m:t>
                        </m:r>
                      </m:sup>
                    </m:sSup>
                    <m:r>
                      <a:rPr lang="fr-FR" sz="111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1+ </m:t>
                        </m:r>
                        <m:f>
                          <m:fPr>
                            <m:ctrlPr>
                              <a:rPr lang="fr-FR" sz="111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111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fr-FR" sz="111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fr-FR" sz="111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fr-FR" sz="111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endParaRPr lang="fr-FR" sz="11100" dirty="0"/>
              </a:p>
              <a:p>
                <a:pPr marL="0" indent="0">
                  <a:buClr>
                    <a:srgbClr val="5BD078"/>
                  </a:buClr>
                  <a:buFont typeface="Wingdings 2"/>
                  <a:buNone/>
                </a:pPr>
                <a:r>
                  <a:rPr lang="fr-FR" sz="4000" dirty="0">
                    <a:solidFill>
                      <a:srgbClr val="073E87"/>
                    </a:solidFill>
                    <a:latin typeface="Cambria" panose="02040503050406030204" pitchFamily="18" charset="0"/>
                  </a:rPr>
                  <a:t> </a:t>
                </a:r>
                <a:endParaRPr lang="fr-FR" sz="40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348880"/>
                <a:ext cx="8784976" cy="1440160"/>
              </a:xfrm>
              <a:prstGeom prst="rect">
                <a:avLst/>
              </a:prstGeom>
              <a:blipFill rotWithShape="1">
                <a:blip r:embed="rId2"/>
                <a:stretch>
                  <a:fillRect t="-421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0209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579296" cy="1205488"/>
          </a:xfrm>
        </p:spPr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Sous-titre 2"/>
              <p:cNvSpPr txBox="1">
                <a:spLocks/>
              </p:cNvSpPr>
              <p:nvPr/>
            </p:nvSpPr>
            <p:spPr>
              <a:xfrm>
                <a:off x="683568" y="2348880"/>
                <a:ext cx="7848872" cy="1440160"/>
              </a:xfrm>
              <a:prstGeom prst="rect">
                <a:avLst/>
              </a:prstGeom>
            </p:spPr>
            <p:txBody>
              <a:bodyPr vert="horz">
                <a:noAutofit/>
              </a:bodyPr>
              <a:lstStyle>
                <a:lvl1pPr marL="274320" indent="-274320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95000"/>
                  <a:buFont typeface="Wingdings 2"/>
                  <a:buChar char=""/>
                  <a:defRPr kumimoji="0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46888" algn="l" rtl="0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85000"/>
                  <a:buFont typeface="Wingdings 2"/>
                  <a:buChar char=""/>
                  <a:defRPr kumimoji="0"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46888" algn="l" rtl="0" eaLnBrk="1" latinLnBrk="0" hangingPunct="1">
                  <a:spcBef>
                    <a:spcPct val="20000"/>
                  </a:spcBef>
                  <a:buClr>
                    <a:schemeClr val="accent2"/>
                  </a:buClr>
                  <a:buSzPct val="70000"/>
                  <a:buFont typeface="Wingdings 2"/>
                  <a:buChar char=""/>
                  <a:defRPr kumimoji="0"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88720" indent="-210312" algn="l" rtl="0" eaLnBrk="1" latinLnBrk="0" hangingPunct="1">
                  <a:spcBef>
                    <a:spcPct val="20000"/>
                  </a:spcBef>
                  <a:buClr>
                    <a:schemeClr val="accent3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463040" indent="-210312" algn="l" rtl="0" eaLnBrk="1" latinLnBrk="0" hangingPunct="1">
                  <a:spcBef>
                    <a:spcPct val="20000"/>
                  </a:spcBef>
                  <a:buClr>
                    <a:schemeClr val="accent4"/>
                  </a:buClr>
                  <a:buSzPct val="65000"/>
                  <a:buFont typeface="Wingdings 2"/>
                  <a:buChar char=""/>
                  <a:defRPr kumimoji="0"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37360" indent="-210312" algn="l" rtl="0" eaLnBrk="1" latinLnBrk="0" hangingPunct="1">
                  <a:spcBef>
                    <a:spcPct val="20000"/>
                  </a:spcBef>
                  <a:buClr>
                    <a:schemeClr val="accent5"/>
                  </a:buClr>
                  <a:buSzPct val="80000"/>
                  <a:buFont typeface="Wingdings 2"/>
                  <a:buChar char=""/>
                  <a:defRPr kumimoji="0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920240" indent="-182880" algn="l" rtl="0" eaLnBrk="1" latinLnBrk="0" hangingPunct="1">
                  <a:spcBef>
                    <a:spcPct val="20000"/>
                  </a:spcBef>
                  <a:buClr>
                    <a:schemeClr val="accent6"/>
                  </a:buClr>
                  <a:buSzPct val="80000"/>
                  <a:buFont typeface="Wingdings 2"/>
                  <a:buChar char=""/>
                  <a:defRPr kumimoji="0"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19456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Char char="•"/>
                  <a:defRPr kumimoji="0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468880" indent="-182880" algn="l" rtl="0" eaLnBrk="1" latinLnBrk="0" hangingPunct="1">
                  <a:spcBef>
                    <a:spcPct val="20000"/>
                  </a:spcBef>
                  <a:buClr>
                    <a:schemeClr val="tx2"/>
                  </a:buClr>
                  <a:buFontTx/>
                  <a:buChar char="•"/>
                  <a:defRPr kumimoji="0" sz="14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600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définie sur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]0;+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∞[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3</m:t>
                            </m:r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  <m:t>𝑥</m:t>
                            </m:r>
                          </m:sup>
                        </m:sSup>
                      </m:den>
                    </m:f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𝑥</m:t>
                        </m:r>
                      </m:den>
                    </m:f>
                  </m:oMath>
                </a14:m>
                <a:endParaRPr lang="fr-FR" sz="3600" dirty="0">
                  <a:solidFill>
                    <a:schemeClr val="tx2"/>
                  </a:solidFill>
                  <a:latin typeface="Cambria" panose="02040503050406030204" pitchFamily="18" charset="0"/>
                </a:endParaRPr>
              </a:p>
              <a:p>
                <a:pPr marL="0" indent="0">
                  <a:buClr>
                    <a:srgbClr val="5BD078"/>
                  </a:buClr>
                  <a:buNone/>
                </a:pPr>
                <a:r>
                  <a:rPr lang="fr-FR" sz="3200" dirty="0">
                    <a:solidFill>
                      <a:schemeClr val="tx2"/>
                    </a:solidFill>
                  </a:rPr>
                  <a:t> </a:t>
                </a:r>
                <a:endParaRPr lang="fr-FR" sz="3200" dirty="0">
                  <a:solidFill>
                    <a:srgbClr val="073E87"/>
                  </a:solidFill>
                </a:endParaRPr>
              </a:p>
            </p:txBody>
          </p:sp>
        </mc:Choice>
        <mc:Fallback xmlns="">
          <p:sp>
            <p:nvSpPr>
              <p:cNvPr id="4" name="Sous-titr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348880"/>
                <a:ext cx="7848872" cy="1440160"/>
              </a:xfrm>
              <a:prstGeom prst="rect">
                <a:avLst/>
              </a:prstGeom>
              <a:blipFill rotWithShape="1">
                <a:blip r:embed="rId2"/>
                <a:stretch>
                  <a:fillRect l="-23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1317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2276872"/>
                <a:ext cx="8784976" cy="2376264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fr-FR" sz="4500" b="1" i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f</a:t>
                </a:r>
                <a:r>
                  <a:rPr lang="fr-FR" sz="45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est une fonction définie et dérivable sur un intervalle donné, </a:t>
                </a:r>
                <a14:m>
                  <m:oMath xmlns:m="http://schemas.openxmlformats.org/officeDocument/2006/math">
                    <m:r>
                      <a:rPr lang="fr-FR" sz="45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𝓒</m:t>
                    </m:r>
                  </m:oMath>
                </a14:m>
                <a:r>
                  <a:rPr lang="fr-FR" sz="45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</a:t>
                </a:r>
                <a:r>
                  <a:rPr lang="fr-FR" sz="43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sa</a:t>
                </a:r>
                <a:r>
                  <a:rPr lang="fr-FR" sz="45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 courbe représentative dans un repère du plan.</a:t>
                </a:r>
              </a:p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fr-FR" sz="4500" b="1" dirty="0">
                    <a:solidFill>
                      <a:schemeClr val="tx2"/>
                    </a:solidFill>
                    <a:latin typeface="Cambria" panose="02040503050406030204" pitchFamily="18" charset="0"/>
                  </a:rPr>
                  <a:t>Dans chaque cas, répondre à la question posée.</a:t>
                </a:r>
                <a:endParaRPr lang="fr-FR" b="1" dirty="0">
                  <a:latin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2276872"/>
                <a:ext cx="8784976" cy="2376264"/>
              </a:xfrm>
              <a:blipFill>
                <a:blip r:embed="rId3"/>
                <a:stretch>
                  <a:fillRect l="-1041" t="-3599" r="-90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75725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948</Words>
  <Application>Microsoft Office PowerPoint</Application>
  <PresentationFormat>Affichage à l'écran (4:3)</PresentationFormat>
  <Paragraphs>153</Paragraphs>
  <Slides>35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35</vt:i4>
      </vt:variant>
    </vt:vector>
  </HeadingPairs>
  <TitlesOfParts>
    <vt:vector size="43" baseType="lpstr">
      <vt:lpstr>Arial</vt:lpstr>
      <vt:lpstr>Calibri</vt:lpstr>
      <vt:lpstr>Cambria</vt:lpstr>
      <vt:lpstr>Cambria Math</vt:lpstr>
      <vt:lpstr>Constantia</vt:lpstr>
      <vt:lpstr>Wingdings 2</vt:lpstr>
      <vt:lpstr>1_Débit</vt:lpstr>
      <vt:lpstr>1_Thème Office</vt:lpstr>
      <vt:lpstr>Fonction exponentielle Série 5</vt:lpstr>
      <vt:lpstr>Présentation PowerPoint</vt:lpstr>
      <vt:lpstr>Question 1 </vt:lpstr>
      <vt:lpstr>Question 2 </vt:lpstr>
      <vt:lpstr>Question 3 </vt:lpstr>
      <vt:lpstr>Question 4 </vt:lpstr>
      <vt:lpstr>Question 5 </vt:lpstr>
      <vt:lpstr>Question 6 </vt:lpstr>
      <vt:lpstr>Présentation PowerPoint</vt:lpstr>
      <vt:lpstr>Question 7 </vt:lpstr>
      <vt:lpstr>Question 8 </vt:lpstr>
      <vt:lpstr>Question 9 </vt:lpstr>
      <vt:lpstr>Question 10 </vt:lpstr>
      <vt:lpstr>Correction</vt:lpstr>
      <vt:lpstr>Question 1 </vt:lpstr>
      <vt:lpstr>Question 1 </vt:lpstr>
      <vt:lpstr>Question 2 </vt:lpstr>
      <vt:lpstr>Question 2 </vt:lpstr>
      <vt:lpstr>Question 3 </vt:lpstr>
      <vt:lpstr>Question 3 </vt:lpstr>
      <vt:lpstr>Question 4 </vt:lpstr>
      <vt:lpstr>Question 4 </vt:lpstr>
      <vt:lpstr>Question 5 </vt:lpstr>
      <vt:lpstr>Question 5 </vt:lpstr>
      <vt:lpstr>Question 6 </vt:lpstr>
      <vt:lpstr>Question 6 </vt:lpstr>
      <vt:lpstr>Question 7 </vt:lpstr>
      <vt:lpstr>Question 7 </vt:lpstr>
      <vt:lpstr>Question 8 </vt:lpstr>
      <vt:lpstr>Question 8 </vt:lpstr>
      <vt:lpstr>Question 9 </vt:lpstr>
      <vt:lpstr>Question 9 </vt:lpstr>
      <vt:lpstr>Question 10 </vt:lpstr>
      <vt:lpstr>Question 10 </vt:lpstr>
      <vt:lpstr>Fin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DéRIVéES Série 1</dc:title>
  <dc:creator>deletombe</dc:creator>
  <cp:lastModifiedBy>JC</cp:lastModifiedBy>
  <cp:revision>38</cp:revision>
  <dcterms:created xsi:type="dcterms:W3CDTF">2017-04-25T18:17:56Z</dcterms:created>
  <dcterms:modified xsi:type="dcterms:W3CDTF">2021-08-15T14:18:59Z</dcterms:modified>
</cp:coreProperties>
</file>